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BE397-5803-4B4E-8F17-1E81EDC179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6112D9-FBDD-4472-B2D1-FF8C321871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8CF5D8B-E5A9-4F8C-B4D6-9FB0DF1AC938}"/>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5" name="Footer Placeholder 4">
            <a:extLst>
              <a:ext uri="{FF2B5EF4-FFF2-40B4-BE49-F238E27FC236}">
                <a16:creationId xmlns:a16="http://schemas.microsoft.com/office/drawing/2014/main" id="{B857E2BE-8E26-4384-902F-B564C92BD0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C952A7-3E80-4818-AE21-363006340F74}"/>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1277884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D2B3C-CC2E-47F8-A253-8623318992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28C116-F318-436F-8B41-FDCA77DAF02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023E84-34D8-44B4-9BA0-C227B2818259}"/>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5" name="Footer Placeholder 4">
            <a:extLst>
              <a:ext uri="{FF2B5EF4-FFF2-40B4-BE49-F238E27FC236}">
                <a16:creationId xmlns:a16="http://schemas.microsoft.com/office/drawing/2014/main" id="{729B2186-E1C9-4EA5-BA86-37219B8884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BC83B1-EB32-453B-BFF1-DBFC93AB5002}"/>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1792310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928432-F2C3-499A-8E99-45B45BE6D10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5BFC495-3000-44AB-B857-AEAE846F6D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CE6966-9A15-4720-9175-939A2789EB65}"/>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5" name="Footer Placeholder 4">
            <a:extLst>
              <a:ext uri="{FF2B5EF4-FFF2-40B4-BE49-F238E27FC236}">
                <a16:creationId xmlns:a16="http://schemas.microsoft.com/office/drawing/2014/main" id="{D6C6430F-89D2-4F77-96E7-4E57AE7D46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FAA891-85AB-4CC6-A4CE-8E62606E32A7}"/>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1593274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75B7C-99A3-416B-8315-70CBA5E3B1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A96155-7952-41BD-850F-3FF9D78BA2D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5F68C6-5C87-4977-B55F-D7B8E04D8B07}"/>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5" name="Footer Placeholder 4">
            <a:extLst>
              <a:ext uri="{FF2B5EF4-FFF2-40B4-BE49-F238E27FC236}">
                <a16:creationId xmlns:a16="http://schemas.microsoft.com/office/drawing/2014/main" id="{9477C1AA-E5FA-454C-A1E4-40B4FC0B53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B0FA1C-37D4-4E71-8C2F-CA300087EC02}"/>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36868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2107D-3AC1-4D04-B907-41D22D3163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C71CFE0-A2D9-4929-9E26-B16478F504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C30BB97-FAEC-468A-BBA2-A8D2A32FF90C}"/>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5" name="Footer Placeholder 4">
            <a:extLst>
              <a:ext uri="{FF2B5EF4-FFF2-40B4-BE49-F238E27FC236}">
                <a16:creationId xmlns:a16="http://schemas.microsoft.com/office/drawing/2014/main" id="{7E35F4D0-E62C-48A7-B882-6430E8B3A5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66BA82-2C8B-4475-A7D7-41A632EF31F1}"/>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2739998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F6317-6BDC-4E1D-B353-791BFCD0CE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4FFFDA-1149-4C5A-81A6-137ED7B9C46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0DDE006-F258-4A81-9A02-6F24725A5E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12C39A-B5FA-43C4-9401-0244CFEC7F53}"/>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6" name="Footer Placeholder 5">
            <a:extLst>
              <a:ext uri="{FF2B5EF4-FFF2-40B4-BE49-F238E27FC236}">
                <a16:creationId xmlns:a16="http://schemas.microsoft.com/office/drawing/2014/main" id="{7DD8EB0D-0133-48A7-A205-D57D5DF833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DC448D-E8C6-4B08-B8D2-6E6B52FBD171}"/>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1496903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40147-79E9-4F4A-868C-AB495092FBB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6C0019-9756-4E37-8E19-AD2E3161B2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8E5B411-179C-49C2-94D8-C35DADD9498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312D10-BB34-494F-AD00-8F81735A3E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5D4139-5900-4230-829E-3BD089EA700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44110B9-BD13-483C-B95B-F029ADB1FC32}"/>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8" name="Footer Placeholder 7">
            <a:extLst>
              <a:ext uri="{FF2B5EF4-FFF2-40B4-BE49-F238E27FC236}">
                <a16:creationId xmlns:a16="http://schemas.microsoft.com/office/drawing/2014/main" id="{0A22F1EF-EE4F-4DBA-BC75-D615A978FE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E08190-D7E0-4415-BD25-92C01DC592BD}"/>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4167339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2F67D-73CB-4570-8A6D-C470419554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78924FF-DE0B-4D26-9375-CE53346CCBF7}"/>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4" name="Footer Placeholder 3">
            <a:extLst>
              <a:ext uri="{FF2B5EF4-FFF2-40B4-BE49-F238E27FC236}">
                <a16:creationId xmlns:a16="http://schemas.microsoft.com/office/drawing/2014/main" id="{4B42AB8E-DB00-41D4-881F-80A2CA1882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11C55C-9B9A-4324-911C-0816BC489FDD}"/>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324686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BBC12F-C783-48D6-B4A1-90527BB69BA2}"/>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3" name="Footer Placeholder 2">
            <a:extLst>
              <a:ext uri="{FF2B5EF4-FFF2-40B4-BE49-F238E27FC236}">
                <a16:creationId xmlns:a16="http://schemas.microsoft.com/office/drawing/2014/main" id="{4C4A0ACA-DAF9-470A-A1D7-D062F768B0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1CD525-3178-44AB-A6F0-CACD93CA07D8}"/>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4269764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1CCBB-4830-458D-AC18-D4CC977672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9680990-3977-43C9-910F-BDFA773FBA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1888F8-DEB2-4745-A770-16E271C6F1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A3E4C05-0234-49D3-80C0-F85827221458}"/>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6" name="Footer Placeholder 5">
            <a:extLst>
              <a:ext uri="{FF2B5EF4-FFF2-40B4-BE49-F238E27FC236}">
                <a16:creationId xmlns:a16="http://schemas.microsoft.com/office/drawing/2014/main" id="{4F73A22A-DFCB-416A-89FA-0A934BA271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144629-4A53-4B9E-9FD1-8D20FEE15A26}"/>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398673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23A8C-6327-4304-8084-6CEB65D7C2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70F82F-6F0C-4B94-8ACC-53BB8E5853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CED5A1C-3AB0-4A22-8DB4-96803095ED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BE4712-058A-4F7E-B380-30318CE5B2F3}"/>
              </a:ext>
            </a:extLst>
          </p:cNvPr>
          <p:cNvSpPr>
            <a:spLocks noGrp="1"/>
          </p:cNvSpPr>
          <p:nvPr>
            <p:ph type="dt" sz="half" idx="10"/>
          </p:nvPr>
        </p:nvSpPr>
        <p:spPr/>
        <p:txBody>
          <a:bodyPr/>
          <a:lstStyle/>
          <a:p>
            <a:fld id="{2E52A61A-CFE2-42B0-B03D-A7C6126D66E2}" type="datetimeFigureOut">
              <a:rPr lang="en-US" smtClean="0"/>
              <a:t>1/24/2019</a:t>
            </a:fld>
            <a:endParaRPr lang="en-US"/>
          </a:p>
        </p:txBody>
      </p:sp>
      <p:sp>
        <p:nvSpPr>
          <p:cNvPr id="6" name="Footer Placeholder 5">
            <a:extLst>
              <a:ext uri="{FF2B5EF4-FFF2-40B4-BE49-F238E27FC236}">
                <a16:creationId xmlns:a16="http://schemas.microsoft.com/office/drawing/2014/main" id="{E31B3EED-8A57-47EA-A7FD-F8A62BC7CE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BB5B14-0298-4C9C-8AAE-0174AA4A462B}"/>
              </a:ext>
            </a:extLst>
          </p:cNvPr>
          <p:cNvSpPr>
            <a:spLocks noGrp="1"/>
          </p:cNvSpPr>
          <p:nvPr>
            <p:ph type="sldNum" sz="quarter" idx="12"/>
          </p:nvPr>
        </p:nvSpPr>
        <p:spPr/>
        <p:txBody>
          <a:bodyPr/>
          <a:lstStyle/>
          <a:p>
            <a:fld id="{E25F3465-1BA7-4057-83BC-C5BC2C3F227E}" type="slidenum">
              <a:rPr lang="en-US" smtClean="0"/>
              <a:t>‹#›</a:t>
            </a:fld>
            <a:endParaRPr lang="en-US"/>
          </a:p>
        </p:txBody>
      </p:sp>
    </p:spTree>
    <p:extLst>
      <p:ext uri="{BB962C8B-B14F-4D97-AF65-F5344CB8AC3E}">
        <p14:creationId xmlns:p14="http://schemas.microsoft.com/office/powerpoint/2010/main" val="1955551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3652B7-26F9-4CA9-82E8-806C3DB825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7C8753-AAF8-4167-80A8-E01DCA3B27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BAD8C7-F08A-4270-99D6-33C764A92D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52A61A-CFE2-42B0-B03D-A7C6126D66E2}" type="datetimeFigureOut">
              <a:rPr lang="en-US" smtClean="0"/>
              <a:t>1/24/2019</a:t>
            </a:fld>
            <a:endParaRPr lang="en-US"/>
          </a:p>
        </p:txBody>
      </p:sp>
      <p:sp>
        <p:nvSpPr>
          <p:cNvPr id="5" name="Footer Placeholder 4">
            <a:extLst>
              <a:ext uri="{FF2B5EF4-FFF2-40B4-BE49-F238E27FC236}">
                <a16:creationId xmlns:a16="http://schemas.microsoft.com/office/drawing/2014/main" id="{B3F5F318-FEE8-4A9C-8938-859F8599A5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BDDF723-E616-4274-ADA8-67F3D91140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5F3465-1BA7-4057-83BC-C5BC2C3F227E}" type="slidenum">
              <a:rPr lang="en-US" smtClean="0"/>
              <a:t>‹#›</a:t>
            </a:fld>
            <a:endParaRPr lang="en-US"/>
          </a:p>
        </p:txBody>
      </p:sp>
    </p:spTree>
    <p:extLst>
      <p:ext uri="{BB962C8B-B14F-4D97-AF65-F5344CB8AC3E}">
        <p14:creationId xmlns:p14="http://schemas.microsoft.com/office/powerpoint/2010/main" val="3902749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FA6E01-1274-4814-B9C4-AC4C31FC6DE8}"/>
              </a:ext>
            </a:extLst>
          </p:cNvPr>
          <p:cNvPicPr>
            <a:picLocks noChangeAspect="1"/>
          </p:cNvPicPr>
          <p:nvPr/>
        </p:nvPicPr>
        <p:blipFill rotWithShape="1">
          <a:blip r:embed="rId2"/>
          <a:srcRect r="44731"/>
          <a:stretch/>
        </p:blipFill>
        <p:spPr>
          <a:xfrm>
            <a:off x="153236" y="991612"/>
            <a:ext cx="6454176" cy="5124941"/>
          </a:xfrm>
          <a:prstGeom prst="rect">
            <a:avLst/>
          </a:prstGeom>
        </p:spPr>
      </p:pic>
      <p:sp>
        <p:nvSpPr>
          <p:cNvPr id="5" name="Title 4">
            <a:extLst>
              <a:ext uri="{FF2B5EF4-FFF2-40B4-BE49-F238E27FC236}">
                <a16:creationId xmlns:a16="http://schemas.microsoft.com/office/drawing/2014/main" id="{ED8734EA-63C0-4A83-9486-A74584D0CCD2}"/>
              </a:ext>
            </a:extLst>
          </p:cNvPr>
          <p:cNvSpPr txBox="1">
            <a:spLocks noGrp="1"/>
          </p:cNvSpPr>
          <p:nvPr>
            <p:ph type="ctrTitle"/>
          </p:nvPr>
        </p:nvSpPr>
        <p:spPr>
          <a:xfrm>
            <a:off x="6836857" y="85925"/>
            <a:ext cx="5094079" cy="6518708"/>
          </a:xfrm>
          <a:prstGeom prst="rect">
            <a:avLst/>
          </a:prstGeom>
          <a:noFill/>
        </p:spPr>
        <p:txBody>
          <a:bodyPr wrap="square" rtlCol="0">
            <a:spAutoFit/>
          </a:bodyPr>
          <a:lstStyle/>
          <a:p>
            <a:pPr algn="l"/>
            <a:r>
              <a:rPr lang="en-US" sz="1600" b="1" dirty="0"/>
              <a:t>The Tree of Knowledge/UTUA Approach is a synthetic philosophy approach that advocates for the concept of a “5</a:t>
            </a:r>
            <a:r>
              <a:rPr lang="en-US" sz="1600" b="1" baseline="30000" dirty="0"/>
              <a:t>th</a:t>
            </a:r>
            <a:r>
              <a:rPr lang="en-US" sz="1600" b="1" dirty="0"/>
              <a:t> joint point” as representing our current phase shift. The 5</a:t>
            </a:r>
            <a:r>
              <a:rPr lang="en-US" sz="1600" b="1" baseline="30000" dirty="0"/>
              <a:t>th</a:t>
            </a:r>
            <a:r>
              <a:rPr lang="en-US" sz="1600" b="1" dirty="0"/>
              <a:t> Joint Point is the transition from “Culture,” which represent human justification systems, into </a:t>
            </a:r>
            <a:r>
              <a:rPr lang="en-US" sz="1600" b="1" dirty="0" err="1"/>
              <a:t>MetaCulture</a:t>
            </a:r>
            <a:r>
              <a:rPr lang="en-US" sz="1600" b="1" dirty="0"/>
              <a:t>.</a:t>
            </a:r>
          </a:p>
          <a:p>
            <a:pPr algn="l"/>
            <a:endParaRPr lang="en-US" sz="1600" b="1" dirty="0"/>
          </a:p>
          <a:p>
            <a:pPr algn="l"/>
            <a:r>
              <a:rPr lang="en-US" sz="1600" b="1" dirty="0" err="1"/>
              <a:t>MetaCulture</a:t>
            </a:r>
            <a:r>
              <a:rPr lang="en-US" sz="1600" b="1" dirty="0"/>
              <a:t> emerges as a function of digital information processing and communication. The hoped for vision of the </a:t>
            </a:r>
            <a:r>
              <a:rPr lang="en-US" sz="1600" b="1" dirty="0" err="1"/>
              <a:t>ToK</a:t>
            </a:r>
            <a:r>
              <a:rPr lang="en-US" sz="1600" b="1" dirty="0"/>
              <a:t>/Garden is that wisdom will be merged with digital developments in information processing and communication that lead to higher forms of consciousness (perhaps a </a:t>
            </a:r>
            <a:r>
              <a:rPr lang="en-US" sz="1600" b="1" dirty="0" err="1"/>
              <a:t>MetaCultural</a:t>
            </a:r>
            <a:r>
              <a:rPr lang="en-US" sz="1600" b="1" dirty="0"/>
              <a:t> self-to-global consciousness). </a:t>
            </a:r>
            <a:br>
              <a:rPr lang="en-US" sz="1600" b="1" dirty="0"/>
            </a:br>
            <a:br>
              <a:rPr lang="en-US" sz="1600" b="1" dirty="0"/>
            </a:br>
            <a:r>
              <a:rPr lang="en-US" sz="1600" b="1" dirty="0"/>
              <a:t>The </a:t>
            </a:r>
            <a:r>
              <a:rPr lang="en-US" sz="1600" b="1" dirty="0" err="1"/>
              <a:t>ToK</a:t>
            </a:r>
            <a:r>
              <a:rPr lang="en-US" sz="1600" b="1" dirty="0"/>
              <a:t>/UTUA Framework offers a post post-modern grand meta-narrative as one interpretation of this transition.</a:t>
            </a:r>
          </a:p>
          <a:p>
            <a:pPr algn="l"/>
            <a:endParaRPr lang="en-US" sz="1600" b="1" dirty="0"/>
          </a:p>
          <a:p>
            <a:pPr algn="l"/>
            <a:r>
              <a:rPr lang="en-US" sz="1600" b="1" dirty="0"/>
              <a:t>The triangle depicted here can be thought of as the key developments in modern history (past 5,000 years) that have set the stage for the digital </a:t>
            </a:r>
            <a:r>
              <a:rPr lang="en-US" sz="1600" b="1" dirty="0" err="1"/>
              <a:t>MetaCultural</a:t>
            </a:r>
            <a:r>
              <a:rPr lang="en-US" sz="1600" b="1" dirty="0"/>
              <a:t> emergence. These include the emergence of “formalized” of justification systems, like philosophy, logic, math and, more recently, modern science. Such developments were closely tied to emergent technologies for civilization in general and communication in particular. Writing, which can be thought of as a form of external memory and justification, is the most obvious earliest modern communication technology. Digital will be a fundamental game changer because it externalizes information processing, and creates a massive memory store and a vast, interconnected communication network. </a:t>
            </a:r>
            <a:endParaRPr lang="en-US" sz="5400" dirty="0"/>
          </a:p>
        </p:txBody>
      </p:sp>
      <p:cxnSp>
        <p:nvCxnSpPr>
          <p:cNvPr id="8" name="Straight Connector 7">
            <a:extLst>
              <a:ext uri="{FF2B5EF4-FFF2-40B4-BE49-F238E27FC236}">
                <a16:creationId xmlns:a16="http://schemas.microsoft.com/office/drawing/2014/main" id="{D32B6664-9D50-4CB8-956F-2440352E8E57}"/>
              </a:ext>
            </a:extLst>
          </p:cNvPr>
          <p:cNvCxnSpPr/>
          <p:nvPr/>
        </p:nvCxnSpPr>
        <p:spPr>
          <a:xfrm flipH="1" flipV="1">
            <a:off x="6461185" y="3554083"/>
            <a:ext cx="250166" cy="30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5DE9570-0164-4FB4-A9DC-3CD01D368EB7}"/>
              </a:ext>
            </a:extLst>
          </p:cNvPr>
          <p:cNvSpPr txBox="1"/>
          <p:nvPr/>
        </p:nvSpPr>
        <p:spPr>
          <a:xfrm>
            <a:off x="762000" y="404864"/>
            <a:ext cx="3800475" cy="923330"/>
          </a:xfrm>
          <a:prstGeom prst="rect">
            <a:avLst/>
          </a:prstGeom>
          <a:noFill/>
        </p:spPr>
        <p:txBody>
          <a:bodyPr wrap="square" rtlCol="0">
            <a:spAutoFit/>
          </a:bodyPr>
          <a:lstStyle/>
          <a:p>
            <a:pPr algn="ctr"/>
            <a:r>
              <a:rPr lang="en-US" dirty="0"/>
              <a:t>The Tree of Knowledge System of Natural Philosophy view of the Future of Digital </a:t>
            </a:r>
          </a:p>
        </p:txBody>
      </p:sp>
    </p:spTree>
    <p:extLst>
      <p:ext uri="{BB962C8B-B14F-4D97-AF65-F5344CB8AC3E}">
        <p14:creationId xmlns:p14="http://schemas.microsoft.com/office/powerpoint/2010/main" val="28454183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114</Words>
  <Application>Microsoft Office PowerPoint</Application>
  <PresentationFormat>Widescreen</PresentationFormat>
  <Paragraphs>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The Tree of Knowledge/UTUA Approach is a synthetic philosophy approach that advocates for the concept of a “5th joint point” as representing our current phase shift. The 5th Joint Point is the transition from “Culture,” which represent human justification systems, into MetaCulture.  MetaCulture emerges as a function of digital information processing and communication. The hoped for vision of the ToK/Garden is that wisdom will be merged with digital developments in information processing and communication that lead to higher forms of consciousness (perhaps a MetaCultural self-to-global consciousness).   The ToK/UTUA Framework offers a post post-modern grand meta-narrative as one interpretation of this transition.  The triangle depicted here can be thought of as the key developments in modern history (past 5,000 years) that have set the stage for the digital MetaCultural emergence. These include the emergence of “formalized” of justification systems, like philosophy, logic, math and, more recently, modern science. Such developments were closely tied to emergent technologies for civilization in general and communication in particular. Writing, which can be thought of as a form of external memory and justification, is the most obvious earliest modern communication technology. Digital will be a fundamental game changer because it externalizes information processing, and creates a massive memory store and a vast, interconnected communication network.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Henriques, Gregg - henriqgx</dc:creator>
  <cp:lastModifiedBy>Henriques, Gregg - henriqgx</cp:lastModifiedBy>
  <cp:revision>6</cp:revision>
  <dcterms:created xsi:type="dcterms:W3CDTF">2018-12-02T13:40:28Z</dcterms:created>
  <dcterms:modified xsi:type="dcterms:W3CDTF">2019-01-24T12:04:43Z</dcterms:modified>
</cp:coreProperties>
</file>